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 id="2147483864" r:id="rId2"/>
  </p:sldMasterIdLst>
  <p:notesMasterIdLst>
    <p:notesMasterId r:id="rId41"/>
  </p:notesMasterIdLst>
  <p:sldIdLst>
    <p:sldId id="256" r:id="rId3"/>
    <p:sldId id="257" r:id="rId4"/>
    <p:sldId id="259" r:id="rId5"/>
    <p:sldId id="325" r:id="rId6"/>
    <p:sldId id="326" r:id="rId7"/>
    <p:sldId id="327" r:id="rId8"/>
    <p:sldId id="328" r:id="rId9"/>
    <p:sldId id="329" r:id="rId10"/>
    <p:sldId id="334" r:id="rId11"/>
    <p:sldId id="335" r:id="rId12"/>
    <p:sldId id="336" r:id="rId13"/>
    <p:sldId id="330" r:id="rId14"/>
    <p:sldId id="331" r:id="rId15"/>
    <p:sldId id="332" r:id="rId16"/>
    <p:sldId id="333" r:id="rId17"/>
    <p:sldId id="339" r:id="rId18"/>
    <p:sldId id="340" r:id="rId19"/>
    <p:sldId id="341" r:id="rId20"/>
    <p:sldId id="342" r:id="rId21"/>
    <p:sldId id="343" r:id="rId22"/>
    <p:sldId id="274" r:id="rId23"/>
    <p:sldId id="275" r:id="rId24"/>
    <p:sldId id="276" r:id="rId25"/>
    <p:sldId id="295" r:id="rId26"/>
    <p:sldId id="294" r:id="rId27"/>
    <p:sldId id="278" r:id="rId28"/>
    <p:sldId id="296" r:id="rId29"/>
    <p:sldId id="279" r:id="rId30"/>
    <p:sldId id="283" r:id="rId31"/>
    <p:sldId id="280" r:id="rId32"/>
    <p:sldId id="281" r:id="rId33"/>
    <p:sldId id="282" r:id="rId34"/>
    <p:sldId id="285" r:id="rId35"/>
    <p:sldId id="286" r:id="rId36"/>
    <p:sldId id="284" r:id="rId37"/>
    <p:sldId id="287" r:id="rId38"/>
    <p:sldId id="288" r:id="rId39"/>
    <p:sldId id="2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51"/>
    <p:restoredTop sz="95707"/>
  </p:normalViewPr>
  <p:slideViewPr>
    <p:cSldViewPr snapToGrid="0">
      <p:cViewPr varScale="1">
        <p:scale>
          <a:sx n="109" d="100"/>
          <a:sy n="109"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DEDD4-2C78-554A-AEF5-E26038B7904F}"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D5457-4DAD-004C-BBBC-61324B6F235D}" type="slidenum">
              <a:rPr lang="en-US" smtClean="0"/>
              <a:t>‹#›</a:t>
            </a:fld>
            <a:endParaRPr lang="en-US"/>
          </a:p>
        </p:txBody>
      </p:sp>
    </p:spTree>
    <p:extLst>
      <p:ext uri="{BB962C8B-B14F-4D97-AF65-F5344CB8AC3E}">
        <p14:creationId xmlns:p14="http://schemas.microsoft.com/office/powerpoint/2010/main" val="65392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use visualization, some of it’s benefits. And we  looked at what are hopefully some compelling examples as to why it’s helpful. </a:t>
            </a:r>
          </a:p>
          <a:p>
            <a:r>
              <a:rPr lang="en-US" dirty="0"/>
              <a:t>Now, let’s talk about how to visualize data. </a:t>
            </a:r>
          </a:p>
          <a:p>
            <a:r>
              <a:rPr lang="en-US" dirty="0"/>
              <a:t>The first things I want  you to think about when you’re selecting a visualization are your goal, i.e. what you want to show, and the type of data you are working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641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49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84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goals. To determine your goal try to answer the question what am I trying to communicate or facilitate? </a:t>
            </a:r>
          </a:p>
          <a:p>
            <a:r>
              <a:rPr lang="en-US" dirty="0"/>
              <a:t>Your ultimate goal is going to help narrow what type of visualization is appropriate for your needs.  </a:t>
            </a:r>
          </a:p>
          <a:p>
            <a:r>
              <a:rPr lang="en-US" dirty="0"/>
              <a:t>For example, I’ve written three common goals here, comparison, trend, outliers. You can see that each has a </a:t>
            </a:r>
          </a:p>
          <a:p>
            <a:r>
              <a:rPr lang="en-US" dirty="0"/>
              <a:t>&lt;Go through each&gt;  </a:t>
            </a:r>
          </a:p>
          <a:p>
            <a:r>
              <a:rPr lang="en-US" dirty="0"/>
              <a:t>Sankey = flows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3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to think about is what kinds of data you are trying to visualize </a:t>
            </a:r>
          </a:p>
          <a:p>
            <a:r>
              <a:rPr lang="en-US" dirty="0"/>
              <a:t>Similar to goal, the types of data you want to show will limit the number of appropriate visualizations you can make </a:t>
            </a:r>
          </a:p>
          <a:p>
            <a:r>
              <a:rPr lang="en-US" dirty="0"/>
              <a:t>The main types of data we will think about for today are categorical, ordinal, and quantitative </a:t>
            </a:r>
          </a:p>
          <a:p>
            <a:r>
              <a:rPr lang="en-US" dirty="0"/>
              <a:t>Categorical data is data that fits into categories that have no inherent ordering. Ex. Fruit, Other examples?</a:t>
            </a:r>
          </a:p>
          <a:p>
            <a:r>
              <a:rPr lang="en-US" dirty="0"/>
              <a:t>Ordinal data is data that fit into categories that do have an inherent ordering. Ex. Baby, toddler, child, adult. Other examples?</a:t>
            </a:r>
          </a:p>
          <a:p>
            <a:r>
              <a:rPr lang="en-US" dirty="0"/>
              <a:t>Quantitative data is continuous data. Ex. Temperature, costs, counts. Other examples? </a:t>
            </a:r>
          </a:p>
          <a:p>
            <a:endParaRPr lang="en-US" dirty="0"/>
          </a:p>
          <a:p>
            <a:r>
              <a:rPr lang="en-US" dirty="0"/>
              <a:t>Now, let’s look at how these two things (goals and data types) play into choosing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27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ground this by looking at an example. </a:t>
            </a:r>
          </a:p>
          <a:p>
            <a:r>
              <a:rPr lang="en-US" dirty="0"/>
              <a:t>What are the categorical attributes in this dataset?</a:t>
            </a:r>
          </a:p>
          <a:p>
            <a:r>
              <a:rPr lang="en-US" dirty="0"/>
              <a:t>How about quantitative and ordinal? </a:t>
            </a:r>
          </a:p>
          <a:p>
            <a:endParaRPr lang="en-US" dirty="0"/>
          </a:p>
          <a:p>
            <a:r>
              <a:rPr lang="en-US" dirty="0"/>
              <a:t>Next, let’s look at how these two things (goals and data types) play into choosing two common visualizations: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bar charts. </a:t>
            </a:r>
          </a:p>
          <a:p>
            <a:r>
              <a:rPr lang="en-US" dirty="0"/>
              <a:t>We use bar charts when our goal is to enable comparisons of quantitative data between categorical or ordinal groups. </a:t>
            </a:r>
          </a:p>
          <a:p>
            <a:endParaRPr lang="en-US" dirty="0"/>
          </a:p>
          <a:p>
            <a:r>
              <a:rPr lang="en-US" dirty="0"/>
              <a:t>Let’s say for example that we want to compare share or women by major category from the previous dataset. </a:t>
            </a:r>
          </a:p>
          <a:p>
            <a:r>
              <a:rPr lang="en-US" dirty="0"/>
              <a:t>We can do this with a bar chart that shows our groups, major category, on the x-axis, and our quantitative data, share of women, on the y axis. </a:t>
            </a:r>
          </a:p>
          <a:p>
            <a:r>
              <a:rPr lang="en-US" dirty="0"/>
              <a:t>Notice how this set up makes it really easy to compare the share of women across these different majors.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20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line charts. </a:t>
            </a:r>
          </a:p>
          <a:p>
            <a:r>
              <a:rPr lang="en-US" dirty="0"/>
              <a:t>Line charts are appropriate when we want to view a trend in quantitative data versus some other quantitative or ordinal data. </a:t>
            </a:r>
          </a:p>
          <a:p>
            <a:endParaRPr lang="en-US" dirty="0"/>
          </a:p>
          <a:p>
            <a:r>
              <a:rPr lang="en-US" dirty="0"/>
              <a:t>Let’s say for example here we want to see the trend in share of women as median earnings increases. A line chart with median earning on the x-axis and share of women on the y-axis accomplishes this goal.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15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06845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7912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18095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12842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127273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32139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23252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464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20997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65674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5749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8/9/23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C1A6C-A8BE-4C4F-B81B-3E01ED95C802}" type="datetimeFigureOut">
              <a:rPr lang="en-US" smtClean="0"/>
              <a:t>8/9/23</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32736989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3.png"/><Relationship Id="rId26" Type="http://schemas.openxmlformats.org/officeDocument/2006/relationships/image" Target="../media/image27.png"/><Relationship Id="rId3" Type="http://schemas.openxmlformats.org/officeDocument/2006/relationships/image" Target="../media/image16.png"/><Relationship Id="rId21" Type="http://schemas.openxmlformats.org/officeDocument/2006/relationships/image" Target="../media/image36.sv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9.png"/><Relationship Id="rId5" Type="http://schemas.openxmlformats.org/officeDocument/2006/relationships/image" Target="../media/image18.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3.svg"/><Relationship Id="rId19" Type="http://schemas.openxmlformats.org/officeDocument/2006/relationships/image" Target="../media/image34.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hyperlink" Target="https://github.com/fivethirtyeight/data/blob/master/college-majors/women-stem.csv"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hyperlink" Target="https://github.com/fivethirtyeight/data/blob/master/college-majors/women-stem.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lstStyle/>
          <a:p>
            <a:r>
              <a:rPr lang="en-US" dirty="0"/>
              <a:t>Data Science for Everyone – Data</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4" name="TextBox 3">
            <a:extLst>
              <a:ext uri="{FF2B5EF4-FFF2-40B4-BE49-F238E27FC236}">
                <a16:creationId xmlns:a16="http://schemas.microsoft.com/office/drawing/2014/main" id="{090FDF96-9C47-D1ED-AEDB-B47FB74B96C3}"/>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 name="Rounded Rectangular Callout 3">
            <a:extLst>
              <a:ext uri="{FF2B5EF4-FFF2-40B4-BE49-F238E27FC236}">
                <a16:creationId xmlns:a16="http://schemas.microsoft.com/office/drawing/2014/main" id="{989A3513-5F8C-6BA9-391C-E24DFB27B431}"/>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7" name="Rounded Rectangular Callout 6">
            <a:extLst>
              <a:ext uri="{FF2B5EF4-FFF2-40B4-BE49-F238E27FC236}">
                <a16:creationId xmlns:a16="http://schemas.microsoft.com/office/drawing/2014/main" id="{CBD50752-3B80-803D-7D06-975E1C435656}"/>
              </a:ext>
            </a:extLst>
          </p:cNvPr>
          <p:cNvSpPr/>
          <p:nvPr/>
        </p:nvSpPr>
        <p:spPr>
          <a:xfrm>
            <a:off x="1716679" y="4397443"/>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land</a:t>
            </a:r>
            <a:r>
              <a:rPr lang="en-US" sz="2400" dirty="0">
                <a:solidFill>
                  <a:srgbClr val="C00000"/>
                </a:solidFill>
              </a:rPr>
              <a:t> </a:t>
            </a:r>
            <a:r>
              <a:rPr lang="en-US" sz="2400" i="1" dirty="0">
                <a:solidFill>
                  <a:srgbClr val="C00000"/>
                </a:solidFill>
              </a:rPr>
              <a:t>area</a:t>
            </a:r>
            <a:r>
              <a:rPr lang="en-US" sz="2400" i="1" dirty="0"/>
              <a:t> </a:t>
            </a:r>
            <a:r>
              <a:rPr lang="en-US" sz="2400" dirty="0"/>
              <a:t>per state,</a:t>
            </a:r>
            <a:r>
              <a:rPr lang="en-US" sz="2400" i="1" dirty="0"/>
              <a:t> </a:t>
            </a:r>
            <a:r>
              <a:rPr lang="en-US" sz="2400" dirty="0"/>
              <a:t>not electoral votes  </a:t>
            </a:r>
          </a:p>
        </p:txBody>
      </p:sp>
      <p:sp>
        <p:nvSpPr>
          <p:cNvPr id="8" name="TextBox 7">
            <a:extLst>
              <a:ext uri="{FF2B5EF4-FFF2-40B4-BE49-F238E27FC236}">
                <a16:creationId xmlns:a16="http://schemas.microsoft.com/office/drawing/2014/main" id="{0FC88580-140B-9A9A-12FA-9B8FD561B63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
        <p:nvSpPr>
          <p:cNvPr id="9" name="TextBox 8">
            <a:extLst>
              <a:ext uri="{FF2B5EF4-FFF2-40B4-BE49-F238E27FC236}">
                <a16:creationId xmlns:a16="http://schemas.microsoft.com/office/drawing/2014/main" id="{7C38218A-6744-C13A-C00B-72ABAB28888A}"/>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Tree>
    <p:extLst>
      <p:ext uri="{BB962C8B-B14F-4D97-AF65-F5344CB8AC3E}">
        <p14:creationId xmlns:p14="http://schemas.microsoft.com/office/powerpoint/2010/main" val="228649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8" name="Picture 7" descr="Chart, timeline&#10;&#10;Description automatically generated with medium confidence">
            <a:extLst>
              <a:ext uri="{FF2B5EF4-FFF2-40B4-BE49-F238E27FC236}">
                <a16:creationId xmlns:a16="http://schemas.microsoft.com/office/drawing/2014/main" id="{BBC2BC9C-944C-EEA9-F9D6-323DB41B6011}"/>
              </a:ext>
            </a:extLst>
          </p:cNvPr>
          <p:cNvPicPr>
            <a:picLocks noChangeAspect="1"/>
          </p:cNvPicPr>
          <p:nvPr/>
        </p:nvPicPr>
        <p:blipFill>
          <a:blip r:embed="rId2"/>
          <a:stretch>
            <a:fillRect/>
          </a:stretch>
        </p:blipFill>
        <p:spPr>
          <a:xfrm>
            <a:off x="4161182" y="1882244"/>
            <a:ext cx="5857463" cy="4228049"/>
          </a:xfrm>
          <a:prstGeom prst="rect">
            <a:avLst/>
          </a:prstGeom>
        </p:spPr>
      </p:pic>
      <p:sp>
        <p:nvSpPr>
          <p:cNvPr id="10" name="Rounded Rectangular Callout 9">
            <a:extLst>
              <a:ext uri="{FF2B5EF4-FFF2-40B4-BE49-F238E27FC236}">
                <a16:creationId xmlns:a16="http://schemas.microsoft.com/office/drawing/2014/main" id="{3B12CCBF-714A-52A7-7050-F372F470DE3D}"/>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11" name="Rounded Rectangular Callout 10">
            <a:extLst>
              <a:ext uri="{FF2B5EF4-FFF2-40B4-BE49-F238E27FC236}">
                <a16:creationId xmlns:a16="http://schemas.microsoft.com/office/drawing/2014/main" id="{E280ECDF-F97E-7DD1-BB11-D7298169B3FA}"/>
              </a:ext>
            </a:extLst>
          </p:cNvPr>
          <p:cNvSpPr/>
          <p:nvPr/>
        </p:nvSpPr>
        <p:spPr>
          <a:xfrm>
            <a:off x="1213701" y="4623771"/>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electoral votes </a:t>
            </a:r>
            <a:r>
              <a:rPr lang="en-US" sz="2400" dirty="0"/>
              <a:t>per state  </a:t>
            </a:r>
          </a:p>
        </p:txBody>
      </p:sp>
      <p:sp>
        <p:nvSpPr>
          <p:cNvPr id="13" name="TextBox 12">
            <a:extLst>
              <a:ext uri="{FF2B5EF4-FFF2-40B4-BE49-F238E27FC236}">
                <a16:creationId xmlns:a16="http://schemas.microsoft.com/office/drawing/2014/main" id="{056FBDC9-F409-4030-8FA8-0F3CFDB0117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402624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r>
              <a:rPr lang="en-US" sz="2800" i="1" dirty="0"/>
              <a:t>Effectiveness = </a:t>
            </a:r>
            <a:r>
              <a:rPr lang="en-US" sz="2400" b="1" dirty="0">
                <a:latin typeface="Gill Sans"/>
              </a:rPr>
              <a:t> </a:t>
            </a:r>
            <a:r>
              <a:rPr lang="en-US" sz="2800" dirty="0"/>
              <a:t>Based on a compilation of research, how well a channel supports:</a:t>
            </a:r>
          </a:p>
          <a:p>
            <a:pPr lvl="1"/>
            <a:r>
              <a:rPr lang="en-US" sz="2600"/>
              <a:t>Accuracy</a:t>
            </a:r>
            <a:endParaRPr lang="en-US" sz="2600" dirty="0"/>
          </a:p>
          <a:p>
            <a:pPr lvl="1"/>
            <a:r>
              <a:rPr lang="en-US" sz="2600" dirty="0"/>
              <a:t>Discriminability</a:t>
            </a:r>
          </a:p>
          <a:p>
            <a:pPr lvl="1"/>
            <a:r>
              <a:rPr lang="en-US" sz="2600" dirty="0"/>
              <a:t>Separability </a:t>
            </a:r>
          </a:p>
          <a:p>
            <a:pPr lvl="1"/>
            <a:r>
              <a:rPr lang="en-US" sz="2600" dirty="0"/>
              <a:t>Visual </a:t>
            </a:r>
            <a:r>
              <a:rPr lang="en-US" sz="2600" dirty="0" err="1"/>
              <a:t>popout</a:t>
            </a:r>
            <a:endParaRPr lang="en-US" sz="2600" dirty="0"/>
          </a:p>
          <a:p>
            <a:pPr lvl="1"/>
            <a:r>
              <a:rPr lang="en-US" sz="2600" dirty="0"/>
              <a:t>Grouping</a:t>
            </a:r>
          </a:p>
          <a:p>
            <a:pPr marL="0" indent="0">
              <a:buNone/>
            </a:pPr>
            <a:endParaRPr lang="en-US" sz="2800" i="1" dirty="0"/>
          </a:p>
          <a:p>
            <a:pPr marL="0" indent="0">
              <a:buNone/>
            </a:pPr>
            <a:endParaRPr lang="en-US" sz="2800" dirty="0"/>
          </a:p>
        </p:txBody>
      </p:sp>
    </p:spTree>
    <p:extLst>
      <p:ext uri="{BB962C8B-B14F-4D97-AF65-F5344CB8AC3E}">
        <p14:creationId xmlns:p14="http://schemas.microsoft.com/office/powerpoint/2010/main" val="70944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endParaRPr lang="en-US" sz="2800" i="1" dirty="0"/>
          </a:p>
          <a:p>
            <a:pPr marL="0" indent="0">
              <a:buNone/>
            </a:pPr>
            <a:endParaRPr lang="en-US" sz="2800" dirty="0"/>
          </a:p>
        </p:txBody>
      </p:sp>
      <p:pic>
        <p:nvPicPr>
          <p:cNvPr id="6" name="Picture 5" descr="Diagram&#10;&#10;Description automatically generated">
            <a:extLst>
              <a:ext uri="{FF2B5EF4-FFF2-40B4-BE49-F238E27FC236}">
                <a16:creationId xmlns:a16="http://schemas.microsoft.com/office/drawing/2014/main" id="{863D2ABF-A07B-AD9B-84E4-3C6FCB9D66CA}"/>
              </a:ext>
            </a:extLst>
          </p:cNvPr>
          <p:cNvPicPr>
            <a:picLocks noChangeAspect="1"/>
          </p:cNvPicPr>
          <p:nvPr/>
        </p:nvPicPr>
        <p:blipFill>
          <a:blip r:embed="rId2"/>
          <a:stretch>
            <a:fillRect/>
          </a:stretch>
        </p:blipFill>
        <p:spPr>
          <a:xfrm>
            <a:off x="3869268" y="2239617"/>
            <a:ext cx="7391400" cy="4419600"/>
          </a:xfrm>
          <a:prstGeom prst="rect">
            <a:avLst/>
          </a:prstGeom>
        </p:spPr>
      </p:pic>
    </p:spTree>
    <p:extLst>
      <p:ext uri="{BB962C8B-B14F-4D97-AF65-F5344CB8AC3E}">
        <p14:creationId xmlns:p14="http://schemas.microsoft.com/office/powerpoint/2010/main" val="13723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Use consistent axes for comparisons</a:t>
            </a:r>
          </a:p>
          <a:p>
            <a:pPr marL="0" indent="0">
              <a:buNone/>
            </a:pPr>
            <a:endParaRPr lang="en-US" sz="2800" i="1" dirty="0"/>
          </a:p>
          <a:p>
            <a:pPr marL="0" indent="0">
              <a:buNone/>
            </a:pPr>
            <a:endParaRPr lang="en-US" sz="2800" i="1" dirty="0"/>
          </a:p>
          <a:p>
            <a:pPr marL="0" indent="0">
              <a:buNone/>
            </a:pPr>
            <a:endParaRPr lang="en-US" sz="2800" dirty="0"/>
          </a:p>
        </p:txBody>
      </p:sp>
      <p:pic>
        <p:nvPicPr>
          <p:cNvPr id="5" name="Picture 4" descr="Chart, histogram&#10;&#10;Description automatically generated">
            <a:extLst>
              <a:ext uri="{FF2B5EF4-FFF2-40B4-BE49-F238E27FC236}">
                <a16:creationId xmlns:a16="http://schemas.microsoft.com/office/drawing/2014/main" id="{EB426F44-39F7-86D8-9257-109B16A575EA}"/>
              </a:ext>
            </a:extLst>
          </p:cNvPr>
          <p:cNvPicPr>
            <a:picLocks noChangeAspect="1"/>
          </p:cNvPicPr>
          <p:nvPr/>
        </p:nvPicPr>
        <p:blipFill rotWithShape="1">
          <a:blip r:embed="rId2"/>
          <a:srcRect t="3038"/>
          <a:stretch/>
        </p:blipFill>
        <p:spPr>
          <a:xfrm>
            <a:off x="3600165" y="2093843"/>
            <a:ext cx="8130218" cy="4229376"/>
          </a:xfrm>
          <a:prstGeom prst="rect">
            <a:avLst/>
          </a:prstGeom>
        </p:spPr>
      </p:pic>
    </p:spTree>
    <p:extLst>
      <p:ext uri="{BB962C8B-B14F-4D97-AF65-F5344CB8AC3E}">
        <p14:creationId xmlns:p14="http://schemas.microsoft.com/office/powerpoint/2010/main" val="136587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Order legend items according to appearance</a:t>
            </a:r>
          </a:p>
          <a:p>
            <a:pPr marL="0" indent="0">
              <a:buNone/>
            </a:pPr>
            <a:endParaRPr lang="en-US" sz="2800" i="1" dirty="0"/>
          </a:p>
          <a:p>
            <a:pPr marL="0" indent="0">
              <a:buNone/>
            </a:pPr>
            <a:endParaRPr lang="en-US" sz="2800" dirty="0"/>
          </a:p>
        </p:txBody>
      </p:sp>
      <p:pic>
        <p:nvPicPr>
          <p:cNvPr id="6" name="Picture 5" descr="Chart, bar chart&#10;&#10;Description automatically generated">
            <a:extLst>
              <a:ext uri="{FF2B5EF4-FFF2-40B4-BE49-F238E27FC236}">
                <a16:creationId xmlns:a16="http://schemas.microsoft.com/office/drawing/2014/main" id="{A8E364A8-1302-358F-AD85-58529999A65B}"/>
              </a:ext>
            </a:extLst>
          </p:cNvPr>
          <p:cNvPicPr>
            <a:picLocks noChangeAspect="1"/>
          </p:cNvPicPr>
          <p:nvPr/>
        </p:nvPicPr>
        <p:blipFill>
          <a:blip r:embed="rId2"/>
          <a:stretch>
            <a:fillRect/>
          </a:stretch>
        </p:blipFill>
        <p:spPr>
          <a:xfrm>
            <a:off x="3869268" y="2133599"/>
            <a:ext cx="7648230" cy="4123083"/>
          </a:xfrm>
          <a:prstGeom prst="rect">
            <a:avLst/>
          </a:prstGeom>
        </p:spPr>
      </p:pic>
    </p:spTree>
    <p:extLst>
      <p:ext uri="{BB962C8B-B14F-4D97-AF65-F5344CB8AC3E}">
        <p14:creationId xmlns:p14="http://schemas.microsoft.com/office/powerpoint/2010/main" val="30471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0EC95FE0-D1D5-B3C4-F99B-8155B709754B}"/>
              </a:ext>
            </a:extLst>
          </p:cNvPr>
          <p:cNvPicPr>
            <a:picLocks noChangeAspect="1"/>
          </p:cNvPicPr>
          <p:nvPr/>
        </p:nvPicPr>
        <p:blipFill>
          <a:blip r:embed="rId2"/>
          <a:stretch>
            <a:fillRect/>
          </a:stretch>
        </p:blipFill>
        <p:spPr>
          <a:xfrm>
            <a:off x="6096000" y="2466882"/>
            <a:ext cx="5381346" cy="3354733"/>
          </a:xfrm>
          <a:prstGeom prst="rect">
            <a:avLst/>
          </a:prstGeom>
        </p:spPr>
      </p:pic>
      <p:pic>
        <p:nvPicPr>
          <p:cNvPr id="8" name="Picture 7" descr="Diagram&#10;&#10;Description automatically generated">
            <a:extLst>
              <a:ext uri="{FF2B5EF4-FFF2-40B4-BE49-F238E27FC236}">
                <a16:creationId xmlns:a16="http://schemas.microsoft.com/office/drawing/2014/main" id="{CD08B7BE-7528-AA9D-7004-52BD7B059162}"/>
              </a:ext>
            </a:extLst>
          </p:cNvPr>
          <p:cNvPicPr>
            <a:picLocks noChangeAspect="1"/>
          </p:cNvPicPr>
          <p:nvPr/>
        </p:nvPicPr>
        <p:blipFill>
          <a:blip r:embed="rId3"/>
          <a:stretch>
            <a:fillRect/>
          </a:stretch>
        </p:blipFill>
        <p:spPr>
          <a:xfrm>
            <a:off x="3869268" y="3346230"/>
            <a:ext cx="2101910" cy="2466241"/>
          </a:xfrm>
          <a:prstGeom prst="rect">
            <a:avLst/>
          </a:prstGeom>
        </p:spPr>
      </p:pic>
    </p:spTree>
    <p:extLst>
      <p:ext uri="{BB962C8B-B14F-4D97-AF65-F5344CB8AC3E}">
        <p14:creationId xmlns:p14="http://schemas.microsoft.com/office/powerpoint/2010/main" val="291098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1026" name="Picture 2">
            <a:extLst>
              <a:ext uri="{FF2B5EF4-FFF2-40B4-BE49-F238E27FC236}">
                <a16:creationId xmlns:a16="http://schemas.microsoft.com/office/drawing/2014/main" id="{A51911A5-F74D-6AFA-36E0-4D6DD3355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958" y="2252052"/>
            <a:ext cx="6509510" cy="43276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9E6A9D-EA0C-CC77-C0D6-31C60B39BD09}"/>
              </a:ext>
            </a:extLst>
          </p:cNvPr>
          <p:cNvSpPr txBox="1"/>
          <p:nvPr/>
        </p:nvSpPr>
        <p:spPr>
          <a:xfrm>
            <a:off x="7305261" y="6550223"/>
            <a:ext cx="6102626" cy="307777"/>
          </a:xfrm>
          <a:prstGeom prst="rect">
            <a:avLst/>
          </a:prstGeom>
          <a:noFill/>
        </p:spPr>
        <p:txBody>
          <a:bodyPr wrap="square">
            <a:spAutoFit/>
          </a:bodyPr>
          <a:lstStyle/>
          <a:p>
            <a:r>
              <a:rPr lang="en-US" sz="1400" dirty="0"/>
              <a:t>https://</a:t>
            </a:r>
            <a:r>
              <a:rPr lang="en-US" sz="1400" dirty="0" err="1"/>
              <a:t>www.syntaxtechs.com</a:t>
            </a:r>
            <a:r>
              <a:rPr lang="en-US" sz="1400" dirty="0"/>
              <a:t>/blog/data-visualization-examples</a:t>
            </a:r>
          </a:p>
        </p:txBody>
      </p:sp>
    </p:spTree>
    <p:extLst>
      <p:ext uri="{BB962C8B-B14F-4D97-AF65-F5344CB8AC3E}">
        <p14:creationId xmlns:p14="http://schemas.microsoft.com/office/powerpoint/2010/main" val="70156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Avoid double encoding data</a:t>
            </a:r>
            <a:endParaRPr lang="en-US" sz="2800" dirty="0"/>
          </a:p>
          <a:p>
            <a:pPr marL="0" indent="0">
              <a:buNone/>
            </a:pPr>
            <a:endParaRPr lang="en-US" sz="2800" i="1" dirty="0"/>
          </a:p>
          <a:p>
            <a:pPr marL="0" indent="0">
              <a:buNone/>
            </a:pPr>
            <a:endParaRPr lang="en-US" sz="2800" dirty="0"/>
          </a:p>
        </p:txBody>
      </p:sp>
      <p:sp>
        <p:nvSpPr>
          <p:cNvPr id="9" name="TextBox 8">
            <a:extLst>
              <a:ext uri="{FF2B5EF4-FFF2-40B4-BE49-F238E27FC236}">
                <a16:creationId xmlns:a16="http://schemas.microsoft.com/office/drawing/2014/main" id="{999E6A9D-EA0C-CC77-C0D6-31C60B39BD09}"/>
              </a:ext>
            </a:extLst>
          </p:cNvPr>
          <p:cNvSpPr txBox="1"/>
          <p:nvPr/>
        </p:nvSpPr>
        <p:spPr>
          <a:xfrm>
            <a:off x="5549348" y="6550223"/>
            <a:ext cx="7315200" cy="307777"/>
          </a:xfrm>
          <a:prstGeom prst="rect">
            <a:avLst/>
          </a:prstGeom>
          <a:noFill/>
        </p:spPr>
        <p:txBody>
          <a:bodyPr wrap="square">
            <a:spAutoFit/>
          </a:bodyPr>
          <a:lstStyle/>
          <a:p>
            <a:r>
              <a:rPr lang="en-US" sz="1400" dirty="0"/>
              <a:t>https://</a:t>
            </a:r>
            <a:r>
              <a:rPr lang="en-US" sz="1400" dirty="0" err="1"/>
              <a:t>www.teknionusa.com</a:t>
            </a:r>
            <a:r>
              <a:rPr lang="en-US" sz="1400" dirty="0"/>
              <a:t>/blog/the-10-commandments-of-visual-analytics-in-tableau</a:t>
            </a:r>
          </a:p>
        </p:txBody>
      </p:sp>
      <p:pic>
        <p:nvPicPr>
          <p:cNvPr id="2050" name="Picture 2">
            <a:extLst>
              <a:ext uri="{FF2B5EF4-FFF2-40B4-BE49-F238E27FC236}">
                <a16:creationId xmlns:a16="http://schemas.microsoft.com/office/drawing/2014/main" id="{F9C4C78A-0A3F-51BF-D69C-045A14E1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447" y="1921057"/>
            <a:ext cx="6604841" cy="407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Navigational aids should not compete with data</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6B461107-B200-C8D0-ABEF-C67D394A2E2E}"/>
              </a:ext>
            </a:extLst>
          </p:cNvPr>
          <p:cNvPicPr>
            <a:picLocks noChangeAspect="1"/>
          </p:cNvPicPr>
          <p:nvPr/>
        </p:nvPicPr>
        <p:blipFill>
          <a:blip r:embed="rId2"/>
          <a:stretch>
            <a:fillRect/>
          </a:stretch>
        </p:blipFill>
        <p:spPr>
          <a:xfrm>
            <a:off x="3724031" y="2290222"/>
            <a:ext cx="7916899" cy="3434798"/>
          </a:xfrm>
          <a:prstGeom prst="rect">
            <a:avLst/>
          </a:prstGeom>
        </p:spPr>
      </p:pic>
    </p:spTree>
    <p:extLst>
      <p:ext uri="{BB962C8B-B14F-4D97-AF65-F5344CB8AC3E}">
        <p14:creationId xmlns:p14="http://schemas.microsoft.com/office/powerpoint/2010/main" val="408010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3200" dirty="0"/>
              <a:t>Visualization Guiding Principles</a:t>
            </a:r>
          </a:p>
          <a:p>
            <a:r>
              <a:rPr lang="en-US" sz="3200" dirty="0"/>
              <a:t>Visualization Ethics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Responsible Creation and Consumption of Vis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25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6" name="Picture 5" descr="Icon&#10;&#10;Description automatically generated">
            <a:extLst>
              <a:ext uri="{FF2B5EF4-FFF2-40B4-BE49-F238E27FC236}">
                <a16:creationId xmlns:a16="http://schemas.microsoft.com/office/drawing/2014/main" id="{9F656648-BE4D-D141-B219-63CE17F5629B}"/>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A60FCF0F-56C5-5441-B385-F21481E802CA}"/>
              </a:ext>
            </a:extLst>
          </p:cNvPr>
          <p:cNvPicPr>
            <a:picLocks noChangeAspect="1"/>
          </p:cNvPicPr>
          <p:nvPr/>
        </p:nvPicPr>
        <p:blipFill>
          <a:blip r:embed="rId15"/>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1502378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5" name="Graphic 4" descr="Apple outline">
            <a:extLst>
              <a:ext uri="{FF2B5EF4-FFF2-40B4-BE49-F238E27FC236}">
                <a16:creationId xmlns:a16="http://schemas.microsoft.com/office/drawing/2014/main" id="{DB4BBB4F-BD0E-EE4E-815A-86AE4DA784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1682" y="5686942"/>
            <a:ext cx="914400" cy="914400"/>
          </a:xfrm>
          <a:prstGeom prst="rect">
            <a:avLst/>
          </a:prstGeom>
        </p:spPr>
      </p:pic>
      <p:pic>
        <p:nvPicPr>
          <p:cNvPr id="8" name="Graphic 7" descr="Banana outline">
            <a:extLst>
              <a:ext uri="{FF2B5EF4-FFF2-40B4-BE49-F238E27FC236}">
                <a16:creationId xmlns:a16="http://schemas.microsoft.com/office/drawing/2014/main" id="{8565628B-0BA3-9D45-9A62-7FA85E4CDC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7167" y="5686942"/>
            <a:ext cx="914400" cy="914400"/>
          </a:xfrm>
          <a:prstGeom prst="rect">
            <a:avLst/>
          </a:prstGeom>
        </p:spPr>
      </p:pic>
      <p:pic>
        <p:nvPicPr>
          <p:cNvPr id="12" name="Graphic 11" descr="Grapes outline">
            <a:extLst>
              <a:ext uri="{FF2B5EF4-FFF2-40B4-BE49-F238E27FC236}">
                <a16:creationId xmlns:a16="http://schemas.microsoft.com/office/drawing/2014/main" id="{4F059948-7020-1545-A11B-02BA8DF46A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80375" y="5686942"/>
            <a:ext cx="914400" cy="914400"/>
          </a:xfrm>
          <a:prstGeom prst="rect">
            <a:avLst/>
          </a:prstGeom>
        </p:spPr>
      </p:pic>
      <p:pic>
        <p:nvPicPr>
          <p:cNvPr id="16" name="Graphic 15" descr="Baby crawling outline">
            <a:extLst>
              <a:ext uri="{FF2B5EF4-FFF2-40B4-BE49-F238E27FC236}">
                <a16:creationId xmlns:a16="http://schemas.microsoft.com/office/drawing/2014/main" id="{361F8CA8-7532-6B4C-B77E-AB54F14FBE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010" y="5874639"/>
            <a:ext cx="914400" cy="914400"/>
          </a:xfrm>
          <a:prstGeom prst="rect">
            <a:avLst/>
          </a:prstGeom>
        </p:spPr>
      </p:pic>
      <p:pic>
        <p:nvPicPr>
          <p:cNvPr id="19" name="Graphic 18" descr="Child with balloon outline">
            <a:extLst>
              <a:ext uri="{FF2B5EF4-FFF2-40B4-BE49-F238E27FC236}">
                <a16:creationId xmlns:a16="http://schemas.microsoft.com/office/drawing/2014/main" id="{901E267E-EBF9-4B44-97D8-37DD4B52F5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44360" y="5271625"/>
            <a:ext cx="1377096" cy="1377096"/>
          </a:xfrm>
          <a:prstGeom prst="rect">
            <a:avLst/>
          </a:prstGeom>
        </p:spPr>
      </p:pic>
      <p:pic>
        <p:nvPicPr>
          <p:cNvPr id="21" name="Graphic 20" descr="Confused person outline">
            <a:extLst>
              <a:ext uri="{FF2B5EF4-FFF2-40B4-BE49-F238E27FC236}">
                <a16:creationId xmlns:a16="http://schemas.microsoft.com/office/drawing/2014/main" id="{602E30F1-80CA-ED41-991B-245D59B314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7298" y="5271625"/>
            <a:ext cx="1377096" cy="1377096"/>
          </a:xfrm>
          <a:prstGeom prst="rect">
            <a:avLst/>
          </a:prstGeom>
        </p:spPr>
      </p:pic>
      <p:cxnSp>
        <p:nvCxnSpPr>
          <p:cNvPr id="42" name="Straight Arrow Connector 41">
            <a:extLst>
              <a:ext uri="{FF2B5EF4-FFF2-40B4-BE49-F238E27FC236}">
                <a16:creationId xmlns:a16="http://schemas.microsoft.com/office/drawing/2014/main" id="{48AF1274-A5D4-7F4A-B308-7ED5F0310FCC}"/>
              </a:ext>
            </a:extLst>
          </p:cNvPr>
          <p:cNvCxnSpPr>
            <a:cxnSpLocks/>
          </p:cNvCxnSpPr>
          <p:nvPr/>
        </p:nvCxnSpPr>
        <p:spPr>
          <a:xfrm>
            <a:off x="10065608" y="6144142"/>
            <a:ext cx="170893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30619E-3ECC-314B-9905-D5BADCB5583C}"/>
              </a:ext>
            </a:extLst>
          </p:cNvPr>
          <p:cNvSpPr/>
          <p:nvPr/>
        </p:nvSpPr>
        <p:spPr>
          <a:xfrm>
            <a:off x="4542037" y="518367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Categorical</a:t>
            </a:r>
          </a:p>
        </p:txBody>
      </p:sp>
      <p:sp>
        <p:nvSpPr>
          <p:cNvPr id="45" name="Rectangle 44">
            <a:extLst>
              <a:ext uri="{FF2B5EF4-FFF2-40B4-BE49-F238E27FC236}">
                <a16:creationId xmlns:a16="http://schemas.microsoft.com/office/drawing/2014/main" id="{C7EDAB64-5491-3B4A-A6A4-CC58DDF2AF44}"/>
              </a:ext>
            </a:extLst>
          </p:cNvPr>
          <p:cNvSpPr/>
          <p:nvPr/>
        </p:nvSpPr>
        <p:spPr>
          <a:xfrm>
            <a:off x="6768960" y="479249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Ordinal</a:t>
            </a:r>
          </a:p>
        </p:txBody>
      </p:sp>
      <p:sp>
        <p:nvSpPr>
          <p:cNvPr id="46" name="Rectangle 45">
            <a:extLst>
              <a:ext uri="{FF2B5EF4-FFF2-40B4-BE49-F238E27FC236}">
                <a16:creationId xmlns:a16="http://schemas.microsoft.com/office/drawing/2014/main" id="{82EF02D7-C25A-DF4B-B30C-D790A5504099}"/>
              </a:ext>
            </a:extLst>
          </p:cNvPr>
          <p:cNvSpPr/>
          <p:nvPr/>
        </p:nvSpPr>
        <p:spPr>
          <a:xfrm>
            <a:off x="8981738" y="5342790"/>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Quantitative</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26"/>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27"/>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311612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15"/>
          <a:stretch>
            <a:fillRect/>
          </a:stretch>
        </p:blipFill>
        <p:spPr>
          <a:xfrm>
            <a:off x="10122760" y="2511114"/>
            <a:ext cx="731465" cy="731465"/>
          </a:xfrm>
          <a:prstGeom prst="rect">
            <a:avLst/>
          </a:prstGeom>
        </p:spPr>
      </p:pic>
      <p:pic>
        <p:nvPicPr>
          <p:cNvPr id="43" name="Picture 42" descr="Table&#10;&#10;Description automatically generated">
            <a:extLst>
              <a:ext uri="{FF2B5EF4-FFF2-40B4-BE49-F238E27FC236}">
                <a16:creationId xmlns:a16="http://schemas.microsoft.com/office/drawing/2014/main" id="{A0975EA1-6DED-BF4E-8A83-E70483BAA6B5}"/>
              </a:ext>
            </a:extLst>
          </p:cNvPr>
          <p:cNvPicPr>
            <a:picLocks noChangeAspect="1"/>
          </p:cNvPicPr>
          <p:nvPr/>
        </p:nvPicPr>
        <p:blipFill>
          <a:blip r:embed="rId16"/>
          <a:stretch>
            <a:fillRect/>
          </a:stretch>
        </p:blipFill>
        <p:spPr>
          <a:xfrm>
            <a:off x="5647916" y="4423812"/>
            <a:ext cx="5201061" cy="2280316"/>
          </a:xfrm>
          <a:prstGeom prst="rect">
            <a:avLst/>
          </a:prstGeom>
          <a:ln>
            <a:solidFill>
              <a:schemeClr val="tx1"/>
            </a:solidFill>
          </a:ln>
        </p:spPr>
      </p:pic>
    </p:spTree>
    <p:extLst>
      <p:ext uri="{BB962C8B-B14F-4D97-AF65-F5344CB8AC3E}">
        <p14:creationId xmlns:p14="http://schemas.microsoft.com/office/powerpoint/2010/main" val="49019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Bar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Comparison</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Categorical or Ordinal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60" name="Picture 59" descr="Chart, bar chart&#10;&#10;Description automatically generated">
            <a:extLst>
              <a:ext uri="{FF2B5EF4-FFF2-40B4-BE49-F238E27FC236}">
                <a16:creationId xmlns:a16="http://schemas.microsoft.com/office/drawing/2014/main" id="{68B91805-BF48-AA4D-9011-6AD91CB97384}"/>
              </a:ext>
            </a:extLst>
          </p:cNvPr>
          <p:cNvPicPr>
            <a:picLocks noChangeAspect="1"/>
          </p:cNvPicPr>
          <p:nvPr/>
        </p:nvPicPr>
        <p:blipFill>
          <a:blip r:embed="rId6"/>
          <a:stretch>
            <a:fillRect/>
          </a:stretch>
        </p:blipFill>
        <p:spPr>
          <a:xfrm>
            <a:off x="5445868" y="2690524"/>
            <a:ext cx="6601749" cy="4167476"/>
          </a:xfrm>
          <a:prstGeom prst="rect">
            <a:avLst/>
          </a:prstGeom>
        </p:spPr>
      </p:pic>
      <p:pic>
        <p:nvPicPr>
          <p:cNvPr id="9" name="Graphic 8" descr="Pandemic exponential curve bar graph outline">
            <a:extLst>
              <a:ext uri="{FF2B5EF4-FFF2-40B4-BE49-F238E27FC236}">
                <a16:creationId xmlns:a16="http://schemas.microsoft.com/office/drawing/2014/main" id="{5D8A35CC-E3F9-42F3-E5B2-AB07415760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835" y="318559"/>
            <a:ext cx="1418694" cy="1418694"/>
          </a:xfrm>
          <a:prstGeom prst="rect">
            <a:avLst/>
          </a:prstGeom>
        </p:spPr>
      </p:pic>
    </p:spTree>
    <p:extLst>
      <p:ext uri="{BB962C8B-B14F-4D97-AF65-F5344CB8AC3E}">
        <p14:creationId xmlns:p14="http://schemas.microsoft.com/office/powerpoint/2010/main" val="118923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Line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Trend</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Ordinal or Quantitative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10" name="Graphic 9" descr="Periodic Graph outline">
            <a:extLst>
              <a:ext uri="{FF2B5EF4-FFF2-40B4-BE49-F238E27FC236}">
                <a16:creationId xmlns:a16="http://schemas.microsoft.com/office/drawing/2014/main" id="{B17FF964-5D41-2047-9250-27CC88A8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894" y="332847"/>
            <a:ext cx="1418695" cy="1418695"/>
          </a:xfrm>
          <a:prstGeom prst="rect">
            <a:avLst/>
          </a:prstGeom>
        </p:spPr>
      </p:pic>
      <p:pic>
        <p:nvPicPr>
          <p:cNvPr id="8" name="Picture 7" descr="Chart, line chart&#10;&#10;Description automatically generated">
            <a:extLst>
              <a:ext uri="{FF2B5EF4-FFF2-40B4-BE49-F238E27FC236}">
                <a16:creationId xmlns:a16="http://schemas.microsoft.com/office/drawing/2014/main" id="{D488EFE1-4FF0-4349-B269-D1046556DE4B}"/>
              </a:ext>
            </a:extLst>
          </p:cNvPr>
          <p:cNvPicPr>
            <a:picLocks noChangeAspect="1"/>
          </p:cNvPicPr>
          <p:nvPr/>
        </p:nvPicPr>
        <p:blipFill>
          <a:blip r:embed="rId8"/>
          <a:stretch>
            <a:fillRect/>
          </a:stretch>
        </p:blipFill>
        <p:spPr>
          <a:xfrm>
            <a:off x="5637591" y="2711634"/>
            <a:ext cx="6230564" cy="4141384"/>
          </a:xfrm>
          <a:prstGeom prst="rect">
            <a:avLst/>
          </a:prstGeom>
        </p:spPr>
      </p:pic>
    </p:spTree>
    <p:extLst>
      <p:ext uri="{BB962C8B-B14F-4D97-AF65-F5344CB8AC3E}">
        <p14:creationId xmlns:p14="http://schemas.microsoft.com/office/powerpoint/2010/main" val="282455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Avoiding Bias and Trickery</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657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838200" y="1690688"/>
            <a:ext cx="3876676"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Inspect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Biases?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13077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88632"/>
            <a:ext cx="7305675"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What’s shown vs not?</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1393365" y="31565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6850177" y="3191447"/>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Visualization Guiding Principles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399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90688"/>
            <a:ext cx="4341043"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Data types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4904805" y="2128838"/>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0569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435803" y="3171821"/>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948105" y="3249096"/>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10123516" y="3029448"/>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19974"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Axes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6036790" y="3052927"/>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3065385" y="3052927"/>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9015665" y="3052928"/>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1673" y="30162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24676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Work in pairs!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Pick a dataset from the options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a chart using this data that conveys a point untruthfully. </a:t>
            </a:r>
          </a:p>
        </p:txBody>
      </p:sp>
      <p:sp>
        <p:nvSpPr>
          <p:cNvPr id="9" name="TextBox 8">
            <a:extLst>
              <a:ext uri="{FF2B5EF4-FFF2-40B4-BE49-F238E27FC236}">
                <a16:creationId xmlns:a16="http://schemas.microsoft.com/office/drawing/2014/main" id="{79CA12A0-A132-DE4F-9927-82C3599955CE}"/>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70413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Now, trade with the group next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Can you identify the ”lie” in your partner’s chart? How would you re-design the chart to be truthful? </a:t>
            </a:r>
          </a:p>
        </p:txBody>
      </p:sp>
      <p:sp>
        <p:nvSpPr>
          <p:cNvPr id="5" name="TextBox 4">
            <a:extLst>
              <a:ext uri="{FF2B5EF4-FFF2-40B4-BE49-F238E27FC236}">
                <a16:creationId xmlns:a16="http://schemas.microsoft.com/office/drawing/2014/main" id="{5D477F17-2F78-F341-B760-21292252E431}"/>
              </a:ext>
            </a:extLst>
          </p:cNvPr>
          <p:cNvSpPr txBox="1"/>
          <p:nvPr/>
        </p:nvSpPr>
        <p:spPr>
          <a:xfrm>
            <a:off x="995361" y="4806324"/>
            <a:ext cx="98345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39B1FE-CE94-B04F-A7B3-8591D25FB8FB}"/>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270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Recall</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r>
              <a:rPr lang="en-US" sz="2800" dirty="0"/>
              <a:t>Visualizations (i.e. visual encodings) are made up of </a:t>
            </a:r>
            <a:r>
              <a:rPr lang="en-US" sz="2800" b="1" dirty="0"/>
              <a:t>marks</a:t>
            </a:r>
            <a:r>
              <a:rPr lang="en-US" sz="2800" dirty="0"/>
              <a:t> and </a:t>
            </a:r>
            <a:r>
              <a:rPr lang="en-US" sz="2800" b="1" dirty="0"/>
              <a:t>channels</a:t>
            </a:r>
            <a:r>
              <a:rPr lang="en-US" sz="2800" dirty="0"/>
              <a:t> </a:t>
            </a:r>
          </a:p>
          <a:p>
            <a:r>
              <a:rPr lang="en-US" sz="2800" dirty="0"/>
              <a:t>We select marks and channels based on goals, data, and </a:t>
            </a:r>
            <a:r>
              <a:rPr lang="en-US" sz="2800" b="1" dirty="0"/>
              <a:t>other principles</a:t>
            </a:r>
          </a:p>
        </p:txBody>
      </p:sp>
      <p:pic>
        <p:nvPicPr>
          <p:cNvPr id="4" name="Picture 3" descr="Graphical user interface&#10;&#10;Description automatically generated">
            <a:extLst>
              <a:ext uri="{FF2B5EF4-FFF2-40B4-BE49-F238E27FC236}">
                <a16:creationId xmlns:a16="http://schemas.microsoft.com/office/drawing/2014/main" id="{98E69301-7390-F042-B0B4-0BA87C2A0D46}"/>
              </a:ext>
            </a:extLst>
          </p:cNvPr>
          <p:cNvPicPr>
            <a:picLocks noChangeAspect="1"/>
          </p:cNvPicPr>
          <p:nvPr/>
        </p:nvPicPr>
        <p:blipFill rotWithShape="1">
          <a:blip r:embed="rId2"/>
          <a:srcRect l="12522" t="10951" r="11235" b="30423"/>
          <a:stretch/>
        </p:blipFill>
        <p:spPr>
          <a:xfrm>
            <a:off x="4386761" y="3691283"/>
            <a:ext cx="2584174" cy="1497496"/>
          </a:xfrm>
          <a:prstGeom prst="rect">
            <a:avLst/>
          </a:prstGeom>
        </p:spPr>
      </p:pic>
      <p:grpSp>
        <p:nvGrpSpPr>
          <p:cNvPr id="5" name="object 4">
            <a:extLst>
              <a:ext uri="{FF2B5EF4-FFF2-40B4-BE49-F238E27FC236}">
                <a16:creationId xmlns:a16="http://schemas.microsoft.com/office/drawing/2014/main" id="{DE927148-EE87-5B22-AAE6-83B4B6C2CB12}"/>
              </a:ext>
            </a:extLst>
          </p:cNvPr>
          <p:cNvGrpSpPr/>
          <p:nvPr/>
        </p:nvGrpSpPr>
        <p:grpSpPr>
          <a:xfrm>
            <a:off x="7526868" y="2862236"/>
            <a:ext cx="3048284" cy="3505487"/>
            <a:chOff x="2116705" y="1524000"/>
            <a:chExt cx="2074545" cy="3164840"/>
          </a:xfrm>
        </p:grpSpPr>
        <p:pic>
          <p:nvPicPr>
            <p:cNvPr id="6" name="object 5">
              <a:extLst>
                <a:ext uri="{FF2B5EF4-FFF2-40B4-BE49-F238E27FC236}">
                  <a16:creationId xmlns:a16="http://schemas.microsoft.com/office/drawing/2014/main" id="{6996C30E-19AD-293C-63C9-FA135BF1F11F}"/>
                </a:ext>
              </a:extLst>
            </p:cNvPr>
            <p:cNvPicPr/>
            <p:nvPr/>
          </p:nvPicPr>
          <p:blipFill>
            <a:blip r:embed="rId3" cstate="print"/>
            <a:stretch>
              <a:fillRect/>
            </a:stretch>
          </p:blipFill>
          <p:spPr>
            <a:xfrm>
              <a:off x="2116705" y="1524000"/>
              <a:ext cx="2074294" cy="1575352"/>
            </a:xfrm>
            <a:prstGeom prst="rect">
              <a:avLst/>
            </a:prstGeom>
          </p:spPr>
        </p:pic>
        <p:pic>
          <p:nvPicPr>
            <p:cNvPr id="7" name="object 6">
              <a:extLst>
                <a:ext uri="{FF2B5EF4-FFF2-40B4-BE49-F238E27FC236}">
                  <a16:creationId xmlns:a16="http://schemas.microsoft.com/office/drawing/2014/main" id="{0D0D6ED5-03A5-71E2-A2C5-EEB2D1AC2AB4}"/>
                </a:ext>
              </a:extLst>
            </p:cNvPr>
            <p:cNvPicPr/>
            <p:nvPr/>
          </p:nvPicPr>
          <p:blipFill>
            <a:blip r:embed="rId4" cstate="print"/>
            <a:stretch>
              <a:fillRect/>
            </a:stretch>
          </p:blipFill>
          <p:spPr>
            <a:xfrm>
              <a:off x="2116705" y="3130039"/>
              <a:ext cx="2074294" cy="1558303"/>
            </a:xfrm>
            <a:prstGeom prst="rect">
              <a:avLst/>
            </a:prstGeom>
          </p:spPr>
        </p:pic>
      </p:grpSp>
      <p:sp>
        <p:nvSpPr>
          <p:cNvPr id="8" name="Rectangle 7">
            <a:extLst>
              <a:ext uri="{FF2B5EF4-FFF2-40B4-BE49-F238E27FC236}">
                <a16:creationId xmlns:a16="http://schemas.microsoft.com/office/drawing/2014/main" id="{7F6A981E-3A01-4A1C-B2F8-3C69CD431221}"/>
              </a:ext>
            </a:extLst>
          </p:cNvPr>
          <p:cNvSpPr/>
          <p:nvPr/>
        </p:nvSpPr>
        <p:spPr>
          <a:xfrm>
            <a:off x="5114431" y="3168063"/>
            <a:ext cx="1128835"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Marks</a:t>
            </a:r>
          </a:p>
        </p:txBody>
      </p:sp>
      <p:sp>
        <p:nvSpPr>
          <p:cNvPr id="9" name="Rectangle 8">
            <a:extLst>
              <a:ext uri="{FF2B5EF4-FFF2-40B4-BE49-F238E27FC236}">
                <a16:creationId xmlns:a16="http://schemas.microsoft.com/office/drawing/2014/main" id="{0D3B5BB0-5C55-C1E6-2117-1BD14E8FEB57}"/>
              </a:ext>
            </a:extLst>
          </p:cNvPr>
          <p:cNvSpPr/>
          <p:nvPr/>
        </p:nvSpPr>
        <p:spPr>
          <a:xfrm>
            <a:off x="8171099" y="2371408"/>
            <a:ext cx="1548822"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Channels</a:t>
            </a:r>
          </a:p>
        </p:txBody>
      </p:sp>
      <p:sp>
        <p:nvSpPr>
          <p:cNvPr id="10" name="object 3">
            <a:extLst>
              <a:ext uri="{FF2B5EF4-FFF2-40B4-BE49-F238E27FC236}">
                <a16:creationId xmlns:a16="http://schemas.microsoft.com/office/drawing/2014/main" id="{9B508099-2DFB-F285-D657-B6D3FBF6D74C}"/>
              </a:ext>
            </a:extLst>
          </p:cNvPr>
          <p:cNvSpPr txBox="1"/>
          <p:nvPr/>
        </p:nvSpPr>
        <p:spPr>
          <a:xfrm>
            <a:off x="10428688" y="6127031"/>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spTree>
    <p:extLst>
      <p:ext uri="{BB962C8B-B14F-4D97-AF65-F5344CB8AC3E}">
        <p14:creationId xmlns:p14="http://schemas.microsoft.com/office/powerpoint/2010/main" val="57600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Tree>
    <p:extLst>
      <p:ext uri="{BB962C8B-B14F-4D97-AF65-F5344CB8AC3E}">
        <p14:creationId xmlns:p14="http://schemas.microsoft.com/office/powerpoint/2010/main" val="254358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
        <p:nvSpPr>
          <p:cNvPr id="4" name="Frame 3">
            <a:extLst>
              <a:ext uri="{FF2B5EF4-FFF2-40B4-BE49-F238E27FC236}">
                <a16:creationId xmlns:a16="http://schemas.microsoft.com/office/drawing/2014/main" id="{407E32DA-D3D3-3EFD-6AEF-AB62DE2A8423}"/>
              </a:ext>
            </a:extLst>
          </p:cNvPr>
          <p:cNvSpPr/>
          <p:nvPr/>
        </p:nvSpPr>
        <p:spPr>
          <a:xfrm>
            <a:off x="4479235" y="2067339"/>
            <a:ext cx="887895" cy="1484244"/>
          </a:xfrm>
          <a:prstGeom prst="frame">
            <a:avLst>
              <a:gd name="adj1" fmla="val 730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801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data is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Tree>
    <p:extLst>
      <p:ext uri="{BB962C8B-B14F-4D97-AF65-F5344CB8AC3E}">
        <p14:creationId xmlns:p14="http://schemas.microsoft.com/office/powerpoint/2010/main" val="158756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facts” are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
        <p:nvSpPr>
          <p:cNvPr id="7" name="Frame 6">
            <a:extLst>
              <a:ext uri="{FF2B5EF4-FFF2-40B4-BE49-F238E27FC236}">
                <a16:creationId xmlns:a16="http://schemas.microsoft.com/office/drawing/2014/main" id="{2EC64328-90D3-00DC-9EE0-DD128021FC71}"/>
              </a:ext>
            </a:extLst>
          </p:cNvPr>
          <p:cNvSpPr/>
          <p:nvPr/>
        </p:nvSpPr>
        <p:spPr>
          <a:xfrm>
            <a:off x="5380382" y="2266122"/>
            <a:ext cx="4200940" cy="2126519"/>
          </a:xfrm>
          <a:prstGeom prst="frame">
            <a:avLst>
              <a:gd name="adj1" fmla="val 356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48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
        <p:nvSpPr>
          <p:cNvPr id="8" name="TextBox 7">
            <a:extLst>
              <a:ext uri="{FF2B5EF4-FFF2-40B4-BE49-F238E27FC236}">
                <a16:creationId xmlns:a16="http://schemas.microsoft.com/office/drawing/2014/main" id="{B90EBEDF-7691-3447-FDB5-EC613803C0E7}"/>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24202854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348</TotalTime>
  <Words>2131</Words>
  <Application>Microsoft Macintosh PowerPoint</Application>
  <PresentationFormat>Widescreen</PresentationFormat>
  <Paragraphs>255</Paragraphs>
  <Slides>38</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Calibri Light</vt:lpstr>
      <vt:lpstr>Corbel</vt:lpstr>
      <vt:lpstr>Gill Sans</vt:lpstr>
      <vt:lpstr>Wingdings 2</vt:lpstr>
      <vt:lpstr>Frame</vt:lpstr>
      <vt:lpstr>Office Theme</vt:lpstr>
      <vt:lpstr>Data Science for Everyone – Data</vt:lpstr>
      <vt:lpstr>Plan for Today</vt:lpstr>
      <vt:lpstr>Visualization Guiding Principles</vt:lpstr>
      <vt:lpstr>Recall</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Responsible Creation and Consumption of Vis</vt:lpstr>
      <vt:lpstr>How to visualize data?</vt:lpstr>
      <vt:lpstr>How to visualize data?</vt:lpstr>
      <vt:lpstr>How to visualize data?</vt:lpstr>
      <vt:lpstr>How to visualize data?</vt:lpstr>
      <vt:lpstr>  Bar charts</vt:lpstr>
      <vt:lpstr>  Line charts</vt:lpstr>
      <vt:lpstr>Avoiding Bias and Trickery</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lpstr>Let’s practice</vt:lpstr>
      <vt:lpstr>Let’s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14</cp:revision>
  <dcterms:created xsi:type="dcterms:W3CDTF">2023-08-03T18:49:17Z</dcterms:created>
  <dcterms:modified xsi:type="dcterms:W3CDTF">2023-08-09T19:56:32Z</dcterms:modified>
</cp:coreProperties>
</file>